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111" autoAdjust="0"/>
  </p:normalViewPr>
  <p:slideViewPr>
    <p:cSldViewPr snapToGrid="0">
      <p:cViewPr varScale="1">
        <p:scale>
          <a:sx n="75" d="100"/>
          <a:sy n="75" d="100"/>
        </p:scale>
        <p:origin x="93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92D2B-FB68-41A1-8A70-DA0A30D2C463}" type="datetimeFigureOut">
              <a:rPr lang="en-IN" smtClean="0"/>
              <a:t>05-10-2025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40CF2-98A3-48A7-BA65-B5E1E310891C}" type="slidenum">
              <a:rPr lang="en-IN" smtClean="0"/>
              <a:t>‹#›</a:t>
            </a:fld>
            <a:endParaRPr lang="en-IN"/>
          </a:p>
        </p:txBody>
      </p:sp>
    </p:spTree>
    <p:extLst>
      <p:ext uri="{BB962C8B-B14F-4D97-AF65-F5344CB8AC3E}">
        <p14:creationId xmlns:p14="http://schemas.microsoft.com/office/powerpoint/2010/main" val="589089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540CF2-98A3-48A7-BA65-B5E1E310891C}" type="slidenum">
              <a:rPr lang="en-IN" smtClean="0"/>
              <a:t>1</a:t>
            </a:fld>
            <a:endParaRPr lang="en-IN"/>
          </a:p>
        </p:txBody>
      </p:sp>
    </p:spTree>
    <p:extLst>
      <p:ext uri="{BB962C8B-B14F-4D97-AF65-F5344CB8AC3E}">
        <p14:creationId xmlns:p14="http://schemas.microsoft.com/office/powerpoint/2010/main" val="305032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540CF2-98A3-48A7-BA65-B5E1E310891C}" type="slidenum">
              <a:rPr lang="en-IN" smtClean="0"/>
              <a:t>6</a:t>
            </a:fld>
            <a:endParaRPr lang="en-IN"/>
          </a:p>
        </p:txBody>
      </p:sp>
    </p:spTree>
    <p:extLst>
      <p:ext uri="{BB962C8B-B14F-4D97-AF65-F5344CB8AC3E}">
        <p14:creationId xmlns:p14="http://schemas.microsoft.com/office/powerpoint/2010/main" val="546613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3429061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34894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90184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1937795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95571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1414373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1081344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26460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69648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982E3-80E9-4D5C-9583-033D53EE212B}" type="datetimeFigureOut">
              <a:rPr lang="en-IN" smtClean="0"/>
              <a:t>05-10-2025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3336276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D982E3-80E9-4D5C-9583-033D53EE212B}" type="datetimeFigureOut">
              <a:rPr lang="en-IN" smtClean="0"/>
              <a:t>05-10-2025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176204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D982E3-80E9-4D5C-9583-033D53EE212B}" type="datetimeFigureOut">
              <a:rPr lang="en-IN" smtClean="0"/>
              <a:t>05-10-2025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43228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D982E3-80E9-4D5C-9583-033D53EE212B}" type="datetimeFigureOut">
              <a:rPr lang="en-IN" smtClean="0"/>
              <a:t>05-10-2025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391280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982E3-80E9-4D5C-9583-033D53EE212B}" type="datetimeFigureOut">
              <a:rPr lang="en-IN" smtClean="0"/>
              <a:t>05-10-2025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3306335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D982E3-80E9-4D5C-9583-033D53EE212B}" type="datetimeFigureOut">
              <a:rPr lang="en-IN" smtClean="0"/>
              <a:t>05-10-2025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B70FAC-ECCF-4FDE-A9DC-314E9BDC225C}" type="slidenum">
              <a:rPr lang="en-IN" smtClean="0"/>
              <a:t>‹#›</a:t>
            </a:fld>
            <a:endParaRPr lang="en-IN"/>
          </a:p>
        </p:txBody>
      </p:sp>
    </p:spTree>
    <p:extLst>
      <p:ext uri="{BB962C8B-B14F-4D97-AF65-F5344CB8AC3E}">
        <p14:creationId xmlns:p14="http://schemas.microsoft.com/office/powerpoint/2010/main" val="219529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B70FAC-ECCF-4FDE-A9DC-314E9BDC225C}" type="slidenum">
              <a:rPr lang="en-IN" smtClean="0"/>
              <a:t>‹#›</a:t>
            </a:fld>
            <a:endParaRPr lang="en-IN"/>
          </a:p>
        </p:txBody>
      </p:sp>
      <p:sp>
        <p:nvSpPr>
          <p:cNvPr id="5" name="Date Placeholder 4"/>
          <p:cNvSpPr>
            <a:spLocks noGrp="1"/>
          </p:cNvSpPr>
          <p:nvPr>
            <p:ph type="dt" sz="half" idx="10"/>
          </p:nvPr>
        </p:nvSpPr>
        <p:spPr/>
        <p:txBody>
          <a:bodyPr/>
          <a:lstStyle/>
          <a:p>
            <a:fld id="{90D982E3-80E9-4D5C-9583-033D53EE212B}" type="datetimeFigureOut">
              <a:rPr lang="en-IN" smtClean="0"/>
              <a:t>05-10-2025</a:t>
            </a:fld>
            <a:endParaRPr lang="en-IN"/>
          </a:p>
        </p:txBody>
      </p:sp>
    </p:spTree>
    <p:extLst>
      <p:ext uri="{BB962C8B-B14F-4D97-AF65-F5344CB8AC3E}">
        <p14:creationId xmlns:p14="http://schemas.microsoft.com/office/powerpoint/2010/main" val="2632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D982E3-80E9-4D5C-9583-033D53EE212B}" type="datetimeFigureOut">
              <a:rPr lang="en-IN" smtClean="0"/>
              <a:t>05-10-2025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DB70FAC-ECCF-4FDE-A9DC-314E9BDC225C}" type="slidenum">
              <a:rPr lang="en-IN" smtClean="0"/>
              <a:t>‹#›</a:t>
            </a:fld>
            <a:endParaRPr lang="en-IN"/>
          </a:p>
        </p:txBody>
      </p:sp>
    </p:spTree>
    <p:extLst>
      <p:ext uri="{BB962C8B-B14F-4D97-AF65-F5344CB8AC3E}">
        <p14:creationId xmlns:p14="http://schemas.microsoft.com/office/powerpoint/2010/main" val="17019410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thank-you-note-thank-thank-you-note-1428147/"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C73088-9A25-92C2-CB79-E9C377BF9695}"/>
              </a:ext>
            </a:extLst>
          </p:cNvPr>
          <p:cNvSpPr txBox="1"/>
          <p:nvPr/>
        </p:nvSpPr>
        <p:spPr>
          <a:xfrm>
            <a:off x="4813533" y="2189526"/>
            <a:ext cx="7250884" cy="3944028"/>
          </a:xfrm>
          <a:prstGeom prst="rect">
            <a:avLst/>
          </a:prstGeom>
          <a:noFill/>
        </p:spPr>
        <p:txBody>
          <a:bodyPr wrap="square">
            <a:spAutoFit/>
          </a:bodyPr>
          <a:lstStyle/>
          <a:p>
            <a:pPr marL="706851" lvl="1" indent="-353426" algn="just">
              <a:lnSpc>
                <a:spcPts val="7857"/>
              </a:lnSpc>
              <a:buAutoNum type="arabicPeriod"/>
            </a:pPr>
            <a:r>
              <a:rPr lang="en-US" sz="1800" b="1" dirty="0">
                <a:solidFill>
                  <a:srgbClr val="000000"/>
                </a:solidFill>
                <a:latin typeface="Arial Bold"/>
                <a:ea typeface="Arial Bold"/>
                <a:cs typeface="Arial Bold"/>
                <a:sym typeface="Arial Bold"/>
              </a:rPr>
              <a:t>Problem Statement Title-</a:t>
            </a:r>
            <a:r>
              <a:rPr lang="en-US" sz="1800" b="1" dirty="0">
                <a:solidFill>
                  <a:srgbClr val="1F497D"/>
                </a:solidFill>
                <a:latin typeface="Arial Bold"/>
                <a:ea typeface="Arial Bold"/>
                <a:cs typeface="Arial Bold"/>
                <a:sym typeface="Arial Bold"/>
              </a:rPr>
              <a:t> </a:t>
            </a:r>
          </a:p>
          <a:p>
            <a:pPr marL="706851" lvl="1" indent="-353426" algn="just">
              <a:lnSpc>
                <a:spcPts val="7857"/>
              </a:lnSpc>
              <a:buAutoNum type="arabicPeriod"/>
            </a:pPr>
            <a:r>
              <a:rPr lang="en-US" sz="1800" b="1" dirty="0">
                <a:solidFill>
                  <a:srgbClr val="000000"/>
                </a:solidFill>
                <a:latin typeface="Arial Bold"/>
                <a:ea typeface="Arial Bold"/>
                <a:cs typeface="Arial Bold"/>
                <a:sym typeface="Arial Bold"/>
              </a:rPr>
              <a:t>Domain- </a:t>
            </a:r>
            <a:r>
              <a:rPr lang="en-IN" dirty="0"/>
              <a:t>IoT &amp; Smart Automation</a:t>
            </a:r>
            <a:endParaRPr lang="en-US" sz="1800" b="1" dirty="0">
              <a:solidFill>
                <a:srgbClr val="000000"/>
              </a:solidFill>
              <a:latin typeface="Arial Bold"/>
              <a:ea typeface="Arial Bold"/>
              <a:cs typeface="Arial Bold"/>
              <a:sym typeface="Arial Bold"/>
            </a:endParaRPr>
          </a:p>
          <a:p>
            <a:pPr marL="706851" lvl="1" indent="-353426" algn="just">
              <a:lnSpc>
                <a:spcPts val="7857"/>
              </a:lnSpc>
              <a:buAutoNum type="arabicPeriod"/>
            </a:pPr>
            <a:r>
              <a:rPr lang="en-US" sz="1800" b="1" dirty="0">
                <a:solidFill>
                  <a:srgbClr val="000000"/>
                </a:solidFill>
                <a:latin typeface="Arial Bold"/>
                <a:ea typeface="Arial Bold"/>
                <a:cs typeface="Arial Bold"/>
                <a:sym typeface="Arial Bold"/>
              </a:rPr>
              <a:t>Team ID-</a:t>
            </a:r>
            <a:r>
              <a:rPr lang="en-US" sz="1800" b="1" dirty="0">
                <a:solidFill>
                  <a:srgbClr val="0070C0"/>
                </a:solidFill>
                <a:latin typeface="Arial Bold"/>
                <a:ea typeface="Arial Bold"/>
                <a:cs typeface="Arial Bold"/>
                <a:sym typeface="Arial Bold"/>
              </a:rPr>
              <a:t> ET04</a:t>
            </a:r>
          </a:p>
          <a:p>
            <a:pPr marL="706851" lvl="1" indent="-353426" algn="just">
              <a:lnSpc>
                <a:spcPts val="7857"/>
              </a:lnSpc>
              <a:buAutoNum type="arabicPeriod"/>
            </a:pPr>
            <a:r>
              <a:rPr lang="en-US" sz="1800" b="1" dirty="0">
                <a:solidFill>
                  <a:srgbClr val="000000"/>
                </a:solidFill>
                <a:latin typeface="Arial Bold"/>
                <a:ea typeface="Arial Bold"/>
                <a:cs typeface="Arial Bold"/>
                <a:sym typeface="Arial Bold"/>
              </a:rPr>
              <a:t>Team Name- </a:t>
            </a:r>
            <a:r>
              <a:rPr lang="en-IN" b="1" dirty="0" err="1"/>
              <a:t>LogicMasters</a:t>
            </a:r>
            <a:r>
              <a:rPr lang="en-IN" dirty="0"/>
              <a:t> ⚡</a:t>
            </a:r>
            <a:endParaRPr lang="en-US" sz="1800" b="1" dirty="0">
              <a:solidFill>
                <a:srgbClr val="000000"/>
              </a:solidFill>
              <a:latin typeface="Arial Bold"/>
              <a:ea typeface="Arial Bold"/>
              <a:cs typeface="Arial Bold"/>
              <a:sym typeface="Arial Bold"/>
            </a:endParaRPr>
          </a:p>
        </p:txBody>
      </p:sp>
      <p:pic>
        <p:nvPicPr>
          <p:cNvPr id="12" name="Picture 11">
            <a:extLst>
              <a:ext uri="{FF2B5EF4-FFF2-40B4-BE49-F238E27FC236}">
                <a16:creationId xmlns:a16="http://schemas.microsoft.com/office/drawing/2014/main" id="{DAA8EAE3-8EB7-0743-5694-C46EAFDF8564}"/>
              </a:ext>
            </a:extLst>
          </p:cNvPr>
          <p:cNvPicPr>
            <a:picLocks noChangeAspect="1"/>
          </p:cNvPicPr>
          <p:nvPr/>
        </p:nvPicPr>
        <p:blipFill>
          <a:blip r:embed="rId3"/>
          <a:stretch>
            <a:fillRect/>
          </a:stretch>
        </p:blipFill>
        <p:spPr>
          <a:xfrm>
            <a:off x="176169" y="503339"/>
            <a:ext cx="4721254" cy="4899773"/>
          </a:xfrm>
          <a:prstGeom prst="rect">
            <a:avLst/>
          </a:prstGeom>
        </p:spPr>
      </p:pic>
      <p:grpSp>
        <p:nvGrpSpPr>
          <p:cNvPr id="13" name="Group 12">
            <a:extLst>
              <a:ext uri="{FF2B5EF4-FFF2-40B4-BE49-F238E27FC236}">
                <a16:creationId xmlns:a16="http://schemas.microsoft.com/office/drawing/2014/main" id="{307B8D23-E4C3-4750-B544-D3F43F882BB4}"/>
              </a:ext>
            </a:extLst>
          </p:cNvPr>
          <p:cNvGrpSpPr/>
          <p:nvPr/>
        </p:nvGrpSpPr>
        <p:grpSpPr>
          <a:xfrm>
            <a:off x="5108895" y="561638"/>
            <a:ext cx="5709627" cy="2995295"/>
            <a:chOff x="0" y="-4495939"/>
            <a:chExt cx="12405298" cy="7044461"/>
          </a:xfrm>
        </p:grpSpPr>
        <p:grpSp>
          <p:nvGrpSpPr>
            <p:cNvPr id="14" name="Group 13">
              <a:extLst>
                <a:ext uri="{FF2B5EF4-FFF2-40B4-BE49-F238E27FC236}">
                  <a16:creationId xmlns:a16="http://schemas.microsoft.com/office/drawing/2014/main" id="{912ECDD5-411C-04C7-07A2-AB8E9045D295}"/>
                </a:ext>
              </a:extLst>
            </p:cNvPr>
            <p:cNvGrpSpPr/>
            <p:nvPr/>
          </p:nvGrpSpPr>
          <p:grpSpPr>
            <a:xfrm>
              <a:off x="0" y="-4495939"/>
              <a:ext cx="12405298" cy="6104661"/>
              <a:chOff x="0" y="-4495939"/>
              <a:chExt cx="12405298" cy="6104661"/>
            </a:xfrm>
          </p:grpSpPr>
          <p:sp>
            <p:nvSpPr>
              <p:cNvPr id="16" name="Freeform 5">
                <a:extLst>
                  <a:ext uri="{FF2B5EF4-FFF2-40B4-BE49-F238E27FC236}">
                    <a16:creationId xmlns:a16="http://schemas.microsoft.com/office/drawing/2014/main" id="{C8637DD2-9837-C82E-AAA3-8947DA01AD9F}"/>
                  </a:ext>
                </a:extLst>
              </p:cNvPr>
              <p:cNvSpPr/>
              <p:nvPr/>
            </p:nvSpPr>
            <p:spPr>
              <a:xfrm>
                <a:off x="0" y="0"/>
                <a:ext cx="11577982" cy="1608722"/>
              </a:xfrm>
              <a:custGeom>
                <a:avLst/>
                <a:gdLst/>
                <a:ahLst/>
                <a:cxnLst/>
                <a:rect l="l" t="t" r="r" b="b"/>
                <a:pathLst>
                  <a:path w="11577982" h="1608722">
                    <a:moveTo>
                      <a:pt x="0" y="0"/>
                    </a:moveTo>
                    <a:lnTo>
                      <a:pt x="11577982" y="0"/>
                    </a:lnTo>
                    <a:lnTo>
                      <a:pt x="11577982" y="1608722"/>
                    </a:lnTo>
                    <a:lnTo>
                      <a:pt x="0" y="1608722"/>
                    </a:lnTo>
                    <a:close/>
                  </a:path>
                </a:pathLst>
              </a:custGeom>
              <a:solidFill>
                <a:srgbClr val="000000">
                  <a:alpha val="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TextBox 6">
                <a:extLst>
                  <a:ext uri="{FF2B5EF4-FFF2-40B4-BE49-F238E27FC236}">
                    <a16:creationId xmlns:a16="http://schemas.microsoft.com/office/drawing/2014/main" id="{56F78E84-D577-78B0-244D-FAEDC6DBD606}"/>
                  </a:ext>
                </a:extLst>
              </p:cNvPr>
              <p:cNvSpPr txBox="1"/>
              <p:nvPr/>
            </p:nvSpPr>
            <p:spPr>
              <a:xfrm>
                <a:off x="827316" y="-4495939"/>
                <a:ext cx="11577982" cy="1608722"/>
              </a:xfrm>
              <a:prstGeom prst="rect">
                <a:avLst/>
              </a:prstGeom>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840"/>
                  </a:lnSpc>
                </a:pPr>
                <a:r>
                  <a:rPr lang="en-US" sz="5700" b="1" dirty="0" err="1">
                    <a:solidFill>
                      <a:srgbClr val="1F497D"/>
                    </a:solidFill>
                    <a:latin typeface="Garamond Bold"/>
                    <a:ea typeface="Garamond Bold"/>
                    <a:cs typeface="Garamond Bold"/>
                    <a:sym typeface="Garamond Bold"/>
                  </a:rPr>
                  <a:t>InnoQuest</a:t>
                </a:r>
                <a:r>
                  <a:rPr lang="en-US" sz="5700" b="1" dirty="0">
                    <a:solidFill>
                      <a:srgbClr val="1F497D"/>
                    </a:solidFill>
                    <a:latin typeface="Garamond Bold"/>
                    <a:ea typeface="Garamond Bold"/>
                    <a:cs typeface="Garamond Bold"/>
                    <a:sym typeface="Garamond Bold"/>
                  </a:rPr>
                  <a:t> Hackathon 2025</a:t>
                </a:r>
              </a:p>
            </p:txBody>
          </p:sp>
        </p:grpSp>
        <p:sp>
          <p:nvSpPr>
            <p:cNvPr id="15" name="TextBox 7">
              <a:extLst>
                <a:ext uri="{FF2B5EF4-FFF2-40B4-BE49-F238E27FC236}">
                  <a16:creationId xmlns:a16="http://schemas.microsoft.com/office/drawing/2014/main" id="{33249A60-E249-A87B-00F7-C9EAB4040817}"/>
                </a:ext>
              </a:extLst>
            </p:cNvPr>
            <p:cNvSpPr txBox="1"/>
            <p:nvPr/>
          </p:nvSpPr>
          <p:spPr>
            <a:xfrm>
              <a:off x="3285658" y="1522997"/>
              <a:ext cx="5006665" cy="10255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582"/>
                </a:lnSpc>
              </a:pPr>
              <a:endParaRPr/>
            </a:p>
          </p:txBody>
        </p:sp>
      </p:grpSp>
      <p:sp>
        <p:nvSpPr>
          <p:cNvPr id="19" name="TextBox 18">
            <a:extLst>
              <a:ext uri="{FF2B5EF4-FFF2-40B4-BE49-F238E27FC236}">
                <a16:creationId xmlns:a16="http://schemas.microsoft.com/office/drawing/2014/main" id="{62651B7F-2688-09BC-068C-224E685B0716}"/>
              </a:ext>
            </a:extLst>
          </p:cNvPr>
          <p:cNvSpPr txBox="1"/>
          <p:nvPr/>
        </p:nvSpPr>
        <p:spPr>
          <a:xfrm>
            <a:off x="8386917" y="2721279"/>
            <a:ext cx="2682034" cy="384721"/>
          </a:xfrm>
          <a:prstGeom prst="rect">
            <a:avLst/>
          </a:prstGeom>
          <a:noFill/>
        </p:spPr>
        <p:txBody>
          <a:bodyPr wrap="square">
            <a:spAutoFit/>
          </a:bodyPr>
          <a:lstStyle/>
          <a:p>
            <a:r>
              <a:rPr lang="en-IN" sz="1900" dirty="0" err="1"/>
              <a:t>Painpoint</a:t>
            </a:r>
            <a:endParaRPr lang="en-IN" sz="1900" dirty="0"/>
          </a:p>
        </p:txBody>
      </p:sp>
    </p:spTree>
    <p:extLst>
      <p:ext uri="{BB962C8B-B14F-4D97-AF65-F5344CB8AC3E}">
        <p14:creationId xmlns:p14="http://schemas.microsoft.com/office/powerpoint/2010/main" val="194812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AF25DB-3C71-C0EB-7DD6-8F716478C7F3}"/>
              </a:ext>
            </a:extLst>
          </p:cNvPr>
          <p:cNvSpPr txBox="1"/>
          <p:nvPr/>
        </p:nvSpPr>
        <p:spPr>
          <a:xfrm>
            <a:off x="2487561" y="196644"/>
            <a:ext cx="6418006" cy="849784"/>
          </a:xfrm>
          <a:prstGeom prst="rect">
            <a:avLst/>
          </a:prstGeom>
          <a:noFill/>
        </p:spPr>
        <p:txBody>
          <a:bodyPr wrap="square">
            <a:spAutoFit/>
          </a:bodyPr>
          <a:lstStyle/>
          <a:p>
            <a:pPr algn="ctr">
              <a:lnSpc>
                <a:spcPts val="6480"/>
              </a:lnSpc>
            </a:pPr>
            <a:r>
              <a:rPr lang="en-US" sz="4400" b="1" dirty="0" err="1">
                <a:solidFill>
                  <a:srgbClr val="000000"/>
                </a:solidFill>
                <a:latin typeface="Times New Roman MT Bold"/>
                <a:ea typeface="Times New Roman MT Bold"/>
                <a:cs typeface="Times New Roman MT Bold"/>
                <a:sym typeface="Times New Roman MT Bold"/>
              </a:rPr>
              <a:t>Conlcusion</a:t>
            </a:r>
            <a:endParaRPr lang="en-US" sz="4400" b="1" dirty="0">
              <a:solidFill>
                <a:srgbClr val="000000"/>
              </a:solidFill>
              <a:latin typeface="Times New Roman MT Bold"/>
              <a:ea typeface="Times New Roman MT Bold"/>
              <a:cs typeface="Times New Roman MT Bold"/>
              <a:sym typeface="Times New Roman MT Bold"/>
            </a:endParaRPr>
          </a:p>
        </p:txBody>
      </p:sp>
      <p:sp>
        <p:nvSpPr>
          <p:cNvPr id="5" name="TextBox 4">
            <a:extLst>
              <a:ext uri="{FF2B5EF4-FFF2-40B4-BE49-F238E27FC236}">
                <a16:creationId xmlns:a16="http://schemas.microsoft.com/office/drawing/2014/main" id="{5633AE2F-32B5-7921-192F-B3E8D9A9EECE}"/>
              </a:ext>
            </a:extLst>
          </p:cNvPr>
          <p:cNvSpPr txBox="1"/>
          <p:nvPr/>
        </p:nvSpPr>
        <p:spPr>
          <a:xfrm>
            <a:off x="0" y="55560"/>
            <a:ext cx="10225547" cy="369332"/>
          </a:xfrm>
          <a:prstGeom prst="rect">
            <a:avLst/>
          </a:prstGeom>
          <a:noFill/>
        </p:spPr>
        <p:txBody>
          <a:bodyPr wrap="square">
            <a:spAutoFit/>
          </a:bodyPr>
          <a:lstStyle/>
          <a:p>
            <a:r>
              <a:rPr lang="en-IN" b="1" dirty="0" err="1"/>
              <a:t>LogicMasters</a:t>
            </a:r>
            <a:r>
              <a:rPr lang="en-IN" dirty="0"/>
              <a:t> ⚡</a:t>
            </a:r>
          </a:p>
        </p:txBody>
      </p:sp>
      <p:sp>
        <p:nvSpPr>
          <p:cNvPr id="9" name="TextBox 8">
            <a:extLst>
              <a:ext uri="{FF2B5EF4-FFF2-40B4-BE49-F238E27FC236}">
                <a16:creationId xmlns:a16="http://schemas.microsoft.com/office/drawing/2014/main" id="{64AB2DA3-2B3B-DE17-F7D1-47DD656158E6}"/>
              </a:ext>
            </a:extLst>
          </p:cNvPr>
          <p:cNvSpPr txBox="1"/>
          <p:nvPr/>
        </p:nvSpPr>
        <p:spPr>
          <a:xfrm>
            <a:off x="2054942" y="1563329"/>
            <a:ext cx="5663381" cy="2862322"/>
          </a:xfrm>
          <a:prstGeom prst="rect">
            <a:avLst/>
          </a:prstGeom>
          <a:noFill/>
        </p:spPr>
        <p:txBody>
          <a:bodyPr wrap="square">
            <a:spAutoFit/>
          </a:bodyPr>
          <a:lstStyle/>
          <a:p>
            <a:r>
              <a:rPr lang="en-US" dirty="0"/>
              <a:t>The Smart Attendance System provides a reliable and efficient solution to monitor student entry and exit. By combining hardware scanners with a mobile/web application, it eliminates manual errors, saves time, and ensures transparency in attendance management. With scope for future enhancements like face recognition, AI analytics, and ERP integration, this system can transform campuses into smarter, more disciplined, and technology-driven environments.</a:t>
            </a:r>
            <a:endParaRPr lang="en-IN" dirty="0"/>
          </a:p>
        </p:txBody>
      </p:sp>
    </p:spTree>
    <p:extLst>
      <p:ext uri="{BB962C8B-B14F-4D97-AF65-F5344CB8AC3E}">
        <p14:creationId xmlns:p14="http://schemas.microsoft.com/office/powerpoint/2010/main" val="58134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F4D76-AC03-44FC-DC38-A42071435080}"/>
              </a:ext>
            </a:extLst>
          </p:cNvPr>
          <p:cNvSpPr txBox="1"/>
          <p:nvPr/>
        </p:nvSpPr>
        <p:spPr>
          <a:xfrm>
            <a:off x="78658" y="78658"/>
            <a:ext cx="9072718" cy="369332"/>
          </a:xfrm>
          <a:prstGeom prst="rect">
            <a:avLst/>
          </a:prstGeom>
          <a:noFill/>
        </p:spPr>
        <p:txBody>
          <a:bodyPr wrap="square">
            <a:spAutoFit/>
          </a:bodyPr>
          <a:lstStyle/>
          <a:p>
            <a:r>
              <a:rPr lang="en-IN" b="1" dirty="0" err="1"/>
              <a:t>LogicMasters</a:t>
            </a:r>
            <a:r>
              <a:rPr lang="en-IN" dirty="0"/>
              <a:t> ⚡</a:t>
            </a:r>
          </a:p>
        </p:txBody>
      </p:sp>
      <p:sp>
        <p:nvSpPr>
          <p:cNvPr id="5" name="TextBox 4">
            <a:extLst>
              <a:ext uri="{FF2B5EF4-FFF2-40B4-BE49-F238E27FC236}">
                <a16:creationId xmlns:a16="http://schemas.microsoft.com/office/drawing/2014/main" id="{3F2F14BE-6853-98D5-4783-EFCD5328EFC0}"/>
              </a:ext>
            </a:extLst>
          </p:cNvPr>
          <p:cNvSpPr txBox="1"/>
          <p:nvPr/>
        </p:nvSpPr>
        <p:spPr>
          <a:xfrm>
            <a:off x="2753032" y="39330"/>
            <a:ext cx="6398341" cy="849784"/>
          </a:xfrm>
          <a:prstGeom prst="rect">
            <a:avLst/>
          </a:prstGeom>
          <a:noFill/>
        </p:spPr>
        <p:txBody>
          <a:bodyPr wrap="square">
            <a:spAutoFit/>
          </a:bodyPr>
          <a:lstStyle/>
          <a:p>
            <a:pPr algn="ctr">
              <a:lnSpc>
                <a:spcPts val="6480"/>
              </a:lnSpc>
            </a:pPr>
            <a:r>
              <a:rPr lang="en-US" sz="4400" b="1" dirty="0">
                <a:solidFill>
                  <a:srgbClr val="000000"/>
                </a:solidFill>
                <a:latin typeface="Times New Roman MT Bold"/>
                <a:ea typeface="Times New Roman MT Bold"/>
                <a:cs typeface="Times New Roman MT Bold"/>
                <a:sym typeface="Times New Roman MT Bold"/>
              </a:rPr>
              <a:t>References</a:t>
            </a:r>
          </a:p>
        </p:txBody>
      </p:sp>
      <p:sp>
        <p:nvSpPr>
          <p:cNvPr id="8" name="Rectangle 3">
            <a:extLst>
              <a:ext uri="{FF2B5EF4-FFF2-40B4-BE49-F238E27FC236}">
                <a16:creationId xmlns:a16="http://schemas.microsoft.com/office/drawing/2014/main" id="{9E9511A9-1DF6-B244-BA07-25761E4DAEAB}"/>
              </a:ext>
            </a:extLst>
          </p:cNvPr>
          <p:cNvSpPr>
            <a:spLocks noChangeArrowheads="1"/>
          </p:cNvSpPr>
          <p:nvPr/>
        </p:nvSpPr>
        <p:spPr bwMode="auto">
          <a:xfrm rot="10800000" flipV="1">
            <a:off x="1188719" y="1588412"/>
            <a:ext cx="888934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IEEE Xplore (2023) – IoT Applications in Smart Campus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Springer Journal (2022) – QR Code &amp; RFID Technology for Secure Authentication.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Android Developers Documentation – Mobile Application Development Frameworks.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Firebase &amp; MySQL Documentation – Database Management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RFID Based Attendance Systems – Research papers and case studies on automation in education.</a:t>
            </a:r>
          </a:p>
        </p:txBody>
      </p:sp>
      <p:pic>
        <p:nvPicPr>
          <p:cNvPr id="10" name="Picture 9">
            <a:extLst>
              <a:ext uri="{FF2B5EF4-FFF2-40B4-BE49-F238E27FC236}">
                <a16:creationId xmlns:a16="http://schemas.microsoft.com/office/drawing/2014/main" id="{570FF8FC-71E9-A93E-7F73-83C49C289933}"/>
              </a:ext>
            </a:extLst>
          </p:cNvPr>
          <p:cNvPicPr>
            <a:picLocks noChangeAspect="1"/>
          </p:cNvPicPr>
          <p:nvPr/>
        </p:nvPicPr>
        <p:blipFill>
          <a:blip r:embed="rId2"/>
          <a:stretch>
            <a:fillRect/>
          </a:stretch>
        </p:blipFill>
        <p:spPr>
          <a:xfrm>
            <a:off x="2055659" y="3429000"/>
            <a:ext cx="7311861" cy="33119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2515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7B350-D453-83B1-630E-85E5C7020F14}"/>
              </a:ext>
            </a:extLst>
          </p:cNvPr>
          <p:cNvPicPr>
            <a:picLocks noChangeAspect="1"/>
          </p:cNvPicPr>
          <p:nvPr/>
        </p:nvPicPr>
        <p:blipFill>
          <a:blip r:embed="rId2"/>
          <a:stretch>
            <a:fillRect/>
          </a:stretch>
        </p:blipFill>
        <p:spPr>
          <a:xfrm>
            <a:off x="3504217" y="326922"/>
            <a:ext cx="4136103" cy="62041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2268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219E37-D104-6D17-693D-4D82C311A8F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57537" y="381000"/>
            <a:ext cx="5876925" cy="6096000"/>
          </a:xfrm>
          <a:prstGeom prst="rect">
            <a:avLst/>
          </a:prstGeom>
        </p:spPr>
      </p:pic>
    </p:spTree>
    <p:extLst>
      <p:ext uri="{BB962C8B-B14F-4D97-AF65-F5344CB8AC3E}">
        <p14:creationId xmlns:p14="http://schemas.microsoft.com/office/powerpoint/2010/main" val="2505879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FDFD39-8AA9-4640-3F80-AC167CF5BA39}"/>
              </a:ext>
            </a:extLst>
          </p:cNvPr>
          <p:cNvSpPr txBox="1"/>
          <p:nvPr/>
        </p:nvSpPr>
        <p:spPr>
          <a:xfrm>
            <a:off x="196645" y="100470"/>
            <a:ext cx="2172930" cy="369332"/>
          </a:xfrm>
          <a:prstGeom prst="rect">
            <a:avLst/>
          </a:prstGeom>
          <a:noFill/>
        </p:spPr>
        <p:txBody>
          <a:bodyPr wrap="square">
            <a:spAutoFit/>
          </a:bodyPr>
          <a:lstStyle/>
          <a:p>
            <a:r>
              <a:rPr lang="en-IN" b="1" dirty="0" err="1"/>
              <a:t>LogicMasters</a:t>
            </a:r>
            <a:r>
              <a:rPr lang="en-IN" dirty="0"/>
              <a:t> ⚡</a:t>
            </a:r>
          </a:p>
        </p:txBody>
      </p:sp>
      <p:sp>
        <p:nvSpPr>
          <p:cNvPr id="5" name="TextBox 4">
            <a:extLst>
              <a:ext uri="{FF2B5EF4-FFF2-40B4-BE49-F238E27FC236}">
                <a16:creationId xmlns:a16="http://schemas.microsoft.com/office/drawing/2014/main" id="{3742BF1C-9D9D-615E-824F-CDB064637209}"/>
              </a:ext>
            </a:extLst>
          </p:cNvPr>
          <p:cNvSpPr txBox="1"/>
          <p:nvPr/>
        </p:nvSpPr>
        <p:spPr>
          <a:xfrm>
            <a:off x="-317092" y="-123555"/>
            <a:ext cx="8669593" cy="904735"/>
          </a:xfrm>
          <a:prstGeom prst="rect">
            <a:avLst/>
          </a:prstGeom>
          <a:noFill/>
        </p:spPr>
        <p:txBody>
          <a:bodyPr wrap="square">
            <a:spAutoFit/>
          </a:bodyPr>
          <a:lstStyle/>
          <a:p>
            <a:pPr marL="706851" lvl="1" indent="-353426" algn="just">
              <a:lnSpc>
                <a:spcPts val="7857"/>
              </a:lnSpc>
              <a:buAutoNum type="arabicPeriod"/>
            </a:pPr>
            <a:r>
              <a:rPr lang="en-US" sz="1800" b="1" dirty="0">
                <a:solidFill>
                  <a:srgbClr val="000000"/>
                </a:solidFill>
                <a:latin typeface="Arial Bold"/>
                <a:ea typeface="Arial Bold"/>
                <a:cs typeface="Arial Bold"/>
                <a:sym typeface="Arial Bold"/>
              </a:rPr>
              <a:t>Problem Statement:</a:t>
            </a:r>
          </a:p>
        </p:txBody>
      </p:sp>
      <p:sp>
        <p:nvSpPr>
          <p:cNvPr id="9" name="TextBox 8">
            <a:extLst>
              <a:ext uri="{FF2B5EF4-FFF2-40B4-BE49-F238E27FC236}">
                <a16:creationId xmlns:a16="http://schemas.microsoft.com/office/drawing/2014/main" id="{33A4F0B1-BC6F-39E8-BA39-ABCF67C806B2}"/>
              </a:ext>
            </a:extLst>
          </p:cNvPr>
          <p:cNvSpPr txBox="1"/>
          <p:nvPr/>
        </p:nvSpPr>
        <p:spPr>
          <a:xfrm>
            <a:off x="341668" y="634124"/>
            <a:ext cx="10876937" cy="923330"/>
          </a:xfrm>
          <a:prstGeom prst="rect">
            <a:avLst/>
          </a:prstGeom>
          <a:noFill/>
        </p:spPr>
        <p:txBody>
          <a:bodyPr wrap="square">
            <a:spAutoFit/>
          </a:bodyPr>
          <a:lstStyle/>
          <a:p>
            <a:r>
              <a:rPr lang="en-US" dirty="0"/>
              <a:t>Colleges often face challenges in monitoring student attendance and movement. It is difficult to accurately track when students enter and leave the campus, leading to issues such as inaccurate attendance records, lack of discipline, and administrative inefficiency.</a:t>
            </a:r>
            <a:endParaRPr lang="en-IN" dirty="0"/>
          </a:p>
        </p:txBody>
      </p:sp>
      <p:sp>
        <p:nvSpPr>
          <p:cNvPr id="11" name="TextBox 10">
            <a:extLst>
              <a:ext uri="{FF2B5EF4-FFF2-40B4-BE49-F238E27FC236}">
                <a16:creationId xmlns:a16="http://schemas.microsoft.com/office/drawing/2014/main" id="{5850A83B-0631-76DE-64D6-56A944C1766F}"/>
              </a:ext>
            </a:extLst>
          </p:cNvPr>
          <p:cNvSpPr txBox="1"/>
          <p:nvPr/>
        </p:nvSpPr>
        <p:spPr>
          <a:xfrm>
            <a:off x="-294968" y="1015198"/>
            <a:ext cx="5545394" cy="904735"/>
          </a:xfrm>
          <a:prstGeom prst="rect">
            <a:avLst/>
          </a:prstGeom>
          <a:noFill/>
        </p:spPr>
        <p:txBody>
          <a:bodyPr wrap="square">
            <a:spAutoFit/>
          </a:bodyPr>
          <a:lstStyle/>
          <a:p>
            <a:pPr marL="353425" lvl="1" algn="just">
              <a:lnSpc>
                <a:spcPts val="7857"/>
              </a:lnSpc>
            </a:pPr>
            <a:r>
              <a:rPr lang="en-US" sz="1800" b="1" dirty="0">
                <a:solidFill>
                  <a:srgbClr val="000000"/>
                </a:solidFill>
                <a:latin typeface="Arial Bold"/>
                <a:ea typeface="Arial Bold"/>
                <a:cs typeface="Arial Bold"/>
                <a:sym typeface="Arial Bold"/>
              </a:rPr>
              <a:t>2.  Proposed Solution</a:t>
            </a:r>
          </a:p>
        </p:txBody>
      </p:sp>
      <p:sp>
        <p:nvSpPr>
          <p:cNvPr id="15" name="TextBox 14">
            <a:extLst>
              <a:ext uri="{FF2B5EF4-FFF2-40B4-BE49-F238E27FC236}">
                <a16:creationId xmlns:a16="http://schemas.microsoft.com/office/drawing/2014/main" id="{75CC84F5-A94E-BC0E-04A5-AADA9DA21881}"/>
              </a:ext>
            </a:extLst>
          </p:cNvPr>
          <p:cNvSpPr txBox="1"/>
          <p:nvPr/>
        </p:nvSpPr>
        <p:spPr>
          <a:xfrm>
            <a:off x="-294968" y="1980158"/>
            <a:ext cx="4100051" cy="904735"/>
          </a:xfrm>
          <a:prstGeom prst="rect">
            <a:avLst/>
          </a:prstGeom>
          <a:noFill/>
        </p:spPr>
        <p:txBody>
          <a:bodyPr wrap="square">
            <a:spAutoFit/>
          </a:bodyPr>
          <a:lstStyle/>
          <a:p>
            <a:pPr marL="353425" lvl="1" algn="just">
              <a:lnSpc>
                <a:spcPts val="7857"/>
              </a:lnSpc>
            </a:pPr>
            <a:r>
              <a:rPr lang="en-US" sz="1800" b="1" dirty="0">
                <a:solidFill>
                  <a:srgbClr val="000000"/>
                </a:solidFill>
                <a:latin typeface="Arial Bold"/>
                <a:ea typeface="Arial Bold"/>
                <a:cs typeface="Arial Bold"/>
                <a:sym typeface="Arial Bold"/>
              </a:rPr>
              <a:t>3. Technical Approach</a:t>
            </a:r>
          </a:p>
        </p:txBody>
      </p:sp>
      <p:sp>
        <p:nvSpPr>
          <p:cNvPr id="17" name="TextBox 16">
            <a:extLst>
              <a:ext uri="{FF2B5EF4-FFF2-40B4-BE49-F238E27FC236}">
                <a16:creationId xmlns:a16="http://schemas.microsoft.com/office/drawing/2014/main" id="{CA8DD1A3-9247-2914-1FA1-EAADC2525AB5}"/>
              </a:ext>
            </a:extLst>
          </p:cNvPr>
          <p:cNvSpPr txBox="1"/>
          <p:nvPr/>
        </p:nvSpPr>
        <p:spPr>
          <a:xfrm>
            <a:off x="717755" y="2813804"/>
            <a:ext cx="8337754" cy="1477328"/>
          </a:xfrm>
          <a:prstGeom prst="rect">
            <a:avLst/>
          </a:prstGeom>
          <a:noFill/>
        </p:spPr>
        <p:txBody>
          <a:bodyPr wrap="square">
            <a:spAutoFit/>
          </a:bodyPr>
          <a:lstStyle/>
          <a:p>
            <a:r>
              <a:rPr lang="en-IN" b="1" dirty="0"/>
              <a:t>Hardware:</a:t>
            </a:r>
            <a:r>
              <a:rPr lang="en-IN" dirty="0"/>
              <a:t> RFID/QR scanners at entry &amp; exit gates.</a:t>
            </a:r>
          </a:p>
          <a:p>
            <a:r>
              <a:rPr lang="en-IN" b="1" dirty="0"/>
              <a:t>Data Flow:</a:t>
            </a:r>
            <a:r>
              <a:rPr lang="en-IN" dirty="0"/>
              <a:t> Scanned ID → Timestamp → Sent to server.</a:t>
            </a:r>
          </a:p>
          <a:p>
            <a:r>
              <a:rPr lang="en-IN" b="1" dirty="0"/>
              <a:t>Database:</a:t>
            </a:r>
            <a:r>
              <a:rPr lang="en-IN" dirty="0"/>
              <a:t> Stores logs of student entry/exit.</a:t>
            </a:r>
          </a:p>
          <a:p>
            <a:r>
              <a:rPr lang="en-IN" b="1" dirty="0"/>
              <a:t>Application:</a:t>
            </a:r>
            <a:r>
              <a:rPr lang="en-IN" dirty="0"/>
              <a:t> Mobile/Web app shows real-time attendance &amp; reports.</a:t>
            </a:r>
          </a:p>
          <a:p>
            <a:r>
              <a:rPr lang="en-IN" b="1" dirty="0"/>
              <a:t>Security:</a:t>
            </a:r>
            <a:r>
              <a:rPr lang="en-IN" dirty="0"/>
              <a:t> Encrypted data + role-based access.</a:t>
            </a:r>
          </a:p>
        </p:txBody>
      </p:sp>
      <p:sp>
        <p:nvSpPr>
          <p:cNvPr id="19" name="TextBox 18">
            <a:extLst>
              <a:ext uri="{FF2B5EF4-FFF2-40B4-BE49-F238E27FC236}">
                <a16:creationId xmlns:a16="http://schemas.microsoft.com/office/drawing/2014/main" id="{D882B754-17A1-847E-EC0D-70CD41DA224F}"/>
              </a:ext>
            </a:extLst>
          </p:cNvPr>
          <p:cNvSpPr txBox="1"/>
          <p:nvPr/>
        </p:nvSpPr>
        <p:spPr>
          <a:xfrm>
            <a:off x="78657" y="4186575"/>
            <a:ext cx="7878097" cy="369332"/>
          </a:xfrm>
          <a:prstGeom prst="rect">
            <a:avLst/>
          </a:prstGeom>
          <a:noFill/>
        </p:spPr>
        <p:txBody>
          <a:bodyPr wrap="square">
            <a:spAutoFit/>
          </a:bodyPr>
          <a:lstStyle/>
          <a:p>
            <a:r>
              <a:rPr lang="en-US" sz="1800" b="1" dirty="0">
                <a:solidFill>
                  <a:srgbClr val="000000"/>
                </a:solidFill>
                <a:latin typeface="Arial Bold"/>
                <a:ea typeface="Arial Bold"/>
                <a:cs typeface="Arial Bold"/>
                <a:sym typeface="Arial Bold"/>
              </a:rPr>
              <a:t>4.  Conclusion</a:t>
            </a:r>
            <a:endParaRPr lang="en-IN" dirty="0"/>
          </a:p>
        </p:txBody>
      </p:sp>
      <p:sp>
        <p:nvSpPr>
          <p:cNvPr id="21" name="TextBox 20">
            <a:extLst>
              <a:ext uri="{FF2B5EF4-FFF2-40B4-BE49-F238E27FC236}">
                <a16:creationId xmlns:a16="http://schemas.microsoft.com/office/drawing/2014/main" id="{A8CBCF23-9797-C4C5-394B-30407CB9733C}"/>
              </a:ext>
            </a:extLst>
          </p:cNvPr>
          <p:cNvSpPr txBox="1"/>
          <p:nvPr/>
        </p:nvSpPr>
        <p:spPr>
          <a:xfrm>
            <a:off x="341668" y="1832239"/>
            <a:ext cx="11095708" cy="646331"/>
          </a:xfrm>
          <a:prstGeom prst="rect">
            <a:avLst/>
          </a:prstGeom>
          <a:noFill/>
        </p:spPr>
        <p:txBody>
          <a:bodyPr wrap="square">
            <a:spAutoFit/>
          </a:bodyPr>
          <a:lstStyle/>
          <a:p>
            <a:r>
              <a:rPr lang="en-US" dirty="0"/>
              <a:t>Install ID scanners at the main gate to record student entry and exit. The data will be stored in a central database and displayed in a mobile/web app for real-time attendance tracking and reports.</a:t>
            </a:r>
            <a:endParaRPr lang="en-IN" dirty="0"/>
          </a:p>
        </p:txBody>
      </p:sp>
      <p:sp>
        <p:nvSpPr>
          <p:cNvPr id="23" name="TextBox 22">
            <a:extLst>
              <a:ext uri="{FF2B5EF4-FFF2-40B4-BE49-F238E27FC236}">
                <a16:creationId xmlns:a16="http://schemas.microsoft.com/office/drawing/2014/main" id="{FB11FFBD-AD51-BB70-3357-DEB4B09CA10D}"/>
              </a:ext>
            </a:extLst>
          </p:cNvPr>
          <p:cNvSpPr txBox="1"/>
          <p:nvPr/>
        </p:nvSpPr>
        <p:spPr>
          <a:xfrm>
            <a:off x="560438" y="4483989"/>
            <a:ext cx="11095708" cy="923330"/>
          </a:xfrm>
          <a:prstGeom prst="rect">
            <a:avLst/>
          </a:prstGeom>
          <a:noFill/>
        </p:spPr>
        <p:txBody>
          <a:bodyPr wrap="square">
            <a:spAutoFit/>
          </a:bodyPr>
          <a:lstStyle/>
          <a:p>
            <a:pPr>
              <a:buNone/>
            </a:pPr>
            <a:r>
              <a:rPr lang="en-US" dirty="0"/>
              <a:t>This smart attendance system provides a simple, secure, and efficient way to track student entry and exit. By combining hardware scanning with a mobile application, it ensures accurate records, saves time, and improves overall discipline in the college.</a:t>
            </a:r>
          </a:p>
        </p:txBody>
      </p:sp>
      <p:sp>
        <p:nvSpPr>
          <p:cNvPr id="25" name="TextBox 24">
            <a:extLst>
              <a:ext uri="{FF2B5EF4-FFF2-40B4-BE49-F238E27FC236}">
                <a16:creationId xmlns:a16="http://schemas.microsoft.com/office/drawing/2014/main" id="{BE0EA2B4-DC3D-1F96-8AC6-0A09A0E4E5D7}"/>
              </a:ext>
            </a:extLst>
          </p:cNvPr>
          <p:cNvSpPr txBox="1"/>
          <p:nvPr/>
        </p:nvSpPr>
        <p:spPr>
          <a:xfrm>
            <a:off x="-265471" y="4799998"/>
            <a:ext cx="7649497" cy="904735"/>
          </a:xfrm>
          <a:prstGeom prst="rect">
            <a:avLst/>
          </a:prstGeom>
          <a:noFill/>
        </p:spPr>
        <p:txBody>
          <a:bodyPr wrap="square">
            <a:spAutoFit/>
          </a:bodyPr>
          <a:lstStyle/>
          <a:p>
            <a:pPr marL="353425" lvl="1" algn="just">
              <a:lnSpc>
                <a:spcPts val="7857"/>
              </a:lnSpc>
            </a:pPr>
            <a:r>
              <a:rPr lang="en-US" sz="1800" b="1" dirty="0">
                <a:solidFill>
                  <a:srgbClr val="000000"/>
                </a:solidFill>
                <a:latin typeface="Arial Bold"/>
                <a:ea typeface="Arial Bold"/>
                <a:cs typeface="Arial Bold"/>
                <a:sym typeface="Arial Bold"/>
              </a:rPr>
              <a:t>5.  References</a:t>
            </a:r>
          </a:p>
        </p:txBody>
      </p:sp>
      <p:sp>
        <p:nvSpPr>
          <p:cNvPr id="27" name="Rectangle 2">
            <a:extLst>
              <a:ext uri="{FF2B5EF4-FFF2-40B4-BE49-F238E27FC236}">
                <a16:creationId xmlns:a16="http://schemas.microsoft.com/office/drawing/2014/main" id="{44D8CEB7-5D33-4709-CC60-B941367E569F}"/>
              </a:ext>
            </a:extLst>
          </p:cNvPr>
          <p:cNvSpPr>
            <a:spLocks noChangeArrowheads="1"/>
          </p:cNvSpPr>
          <p:nvPr/>
        </p:nvSpPr>
        <p:spPr bwMode="auto">
          <a:xfrm>
            <a:off x="825910" y="5610552"/>
            <a:ext cx="74307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Research papers on RFID &amp; QR-based attendance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IEEE Xplore: IoT in Smart Campus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Springer Journals on Secure Authentication.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Android &amp; Firebase official documentation.</a:t>
            </a:r>
          </a:p>
        </p:txBody>
      </p:sp>
    </p:spTree>
    <p:extLst>
      <p:ext uri="{BB962C8B-B14F-4D97-AF65-F5344CB8AC3E}">
        <p14:creationId xmlns:p14="http://schemas.microsoft.com/office/powerpoint/2010/main" val="540770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DD3664-9887-DAEC-E656-20A564764F08}"/>
              </a:ext>
            </a:extLst>
          </p:cNvPr>
          <p:cNvSpPr txBox="1"/>
          <p:nvPr/>
        </p:nvSpPr>
        <p:spPr>
          <a:xfrm>
            <a:off x="0" y="0"/>
            <a:ext cx="5712542" cy="369332"/>
          </a:xfrm>
          <a:prstGeom prst="rect">
            <a:avLst/>
          </a:prstGeom>
          <a:noFill/>
        </p:spPr>
        <p:txBody>
          <a:bodyPr wrap="square">
            <a:spAutoFit/>
          </a:bodyPr>
          <a:lstStyle/>
          <a:p>
            <a:r>
              <a:rPr lang="en-IN" b="1" dirty="0" err="1"/>
              <a:t>LogicMasters</a:t>
            </a:r>
            <a:r>
              <a:rPr lang="en-IN" dirty="0"/>
              <a:t> ⚡</a:t>
            </a:r>
          </a:p>
        </p:txBody>
      </p:sp>
      <p:sp>
        <p:nvSpPr>
          <p:cNvPr id="5" name="TextBox 4">
            <a:extLst>
              <a:ext uri="{FF2B5EF4-FFF2-40B4-BE49-F238E27FC236}">
                <a16:creationId xmlns:a16="http://schemas.microsoft.com/office/drawing/2014/main" id="{DF63C9B3-B932-5149-0F77-A29B651677B0}"/>
              </a:ext>
            </a:extLst>
          </p:cNvPr>
          <p:cNvSpPr txBox="1"/>
          <p:nvPr/>
        </p:nvSpPr>
        <p:spPr>
          <a:xfrm>
            <a:off x="2290916" y="0"/>
            <a:ext cx="6646606" cy="849784"/>
          </a:xfrm>
          <a:prstGeom prst="rect">
            <a:avLst/>
          </a:prstGeom>
          <a:noFill/>
        </p:spPr>
        <p:txBody>
          <a:bodyPr wrap="square">
            <a:spAutoFit/>
          </a:bodyPr>
          <a:lstStyle/>
          <a:p>
            <a:pPr algn="ctr">
              <a:lnSpc>
                <a:spcPts val="6480"/>
              </a:lnSpc>
            </a:pPr>
            <a:r>
              <a:rPr lang="en-US" sz="4400" b="1" dirty="0">
                <a:solidFill>
                  <a:srgbClr val="000000"/>
                </a:solidFill>
                <a:latin typeface="Times New Roman MT Bold"/>
                <a:ea typeface="Times New Roman MT Bold"/>
                <a:cs typeface="Times New Roman MT Bold"/>
                <a:sym typeface="Times New Roman MT Bold"/>
              </a:rPr>
              <a:t>Problem Statement</a:t>
            </a:r>
          </a:p>
        </p:txBody>
      </p:sp>
      <p:sp>
        <p:nvSpPr>
          <p:cNvPr id="13" name="TextBox 12">
            <a:extLst>
              <a:ext uri="{FF2B5EF4-FFF2-40B4-BE49-F238E27FC236}">
                <a16:creationId xmlns:a16="http://schemas.microsoft.com/office/drawing/2014/main" id="{818DFE6E-465E-47D1-C7F0-D1BC53ED1B52}"/>
              </a:ext>
            </a:extLst>
          </p:cNvPr>
          <p:cNvSpPr txBox="1"/>
          <p:nvPr/>
        </p:nvSpPr>
        <p:spPr>
          <a:xfrm>
            <a:off x="2045110" y="881151"/>
            <a:ext cx="5496233" cy="1938992"/>
          </a:xfrm>
          <a:prstGeom prst="rect">
            <a:avLst/>
          </a:prstGeom>
          <a:noFill/>
        </p:spPr>
        <p:txBody>
          <a:bodyPr wrap="square">
            <a:spAutoFit/>
          </a:bodyPr>
          <a:lstStyle/>
          <a:p>
            <a:pPr>
              <a:buFont typeface="Arial" panose="020B0604020202020204" pitchFamily="34" charset="0"/>
              <a:buChar char="•"/>
            </a:pPr>
            <a:r>
              <a:rPr lang="en-US" sz="2000" dirty="0"/>
              <a:t>Colleges don’t know exactly when        students enter/exit.</a:t>
            </a:r>
          </a:p>
          <a:p>
            <a:pPr>
              <a:buFont typeface="Arial" panose="020B0604020202020204" pitchFamily="34" charset="0"/>
              <a:buChar char="•"/>
            </a:pPr>
            <a:r>
              <a:rPr lang="en-US" sz="2000" dirty="0"/>
              <a:t>Manual attendance is time-consuming and Inaccurate.</a:t>
            </a:r>
          </a:p>
          <a:p>
            <a:pPr>
              <a:buFont typeface="Arial" panose="020B0604020202020204" pitchFamily="34" charset="0"/>
              <a:buChar char="•"/>
            </a:pPr>
            <a:r>
              <a:rPr lang="en-US" sz="2000" dirty="0"/>
              <a:t>Faculty face issues in tracking late comers.</a:t>
            </a:r>
          </a:p>
          <a:p>
            <a:pPr>
              <a:buFont typeface="Arial" panose="020B0604020202020204" pitchFamily="34" charset="0"/>
              <a:buChar char="•"/>
            </a:pPr>
            <a:r>
              <a:rPr lang="en-US" sz="2000" dirty="0"/>
              <a:t>No centralized log for security.</a:t>
            </a:r>
          </a:p>
        </p:txBody>
      </p:sp>
      <p:sp>
        <p:nvSpPr>
          <p:cNvPr id="15" name="TextBox 14">
            <a:extLst>
              <a:ext uri="{FF2B5EF4-FFF2-40B4-BE49-F238E27FC236}">
                <a16:creationId xmlns:a16="http://schemas.microsoft.com/office/drawing/2014/main" id="{70F484CB-7D81-9F17-93F1-0AA38B7AA27B}"/>
              </a:ext>
            </a:extLst>
          </p:cNvPr>
          <p:cNvSpPr txBox="1"/>
          <p:nvPr/>
        </p:nvSpPr>
        <p:spPr>
          <a:xfrm>
            <a:off x="2123768" y="2713703"/>
            <a:ext cx="4857136" cy="707886"/>
          </a:xfrm>
          <a:prstGeom prst="rect">
            <a:avLst/>
          </a:prstGeom>
          <a:noFill/>
        </p:spPr>
        <p:txBody>
          <a:bodyPr wrap="square">
            <a:spAutoFit/>
          </a:bodyPr>
          <a:lstStyle/>
          <a:p>
            <a:r>
              <a:rPr lang="en-US" sz="2000" dirty="0"/>
              <a:t>. Lack of transparency in record keeping.</a:t>
            </a:r>
          </a:p>
        </p:txBody>
      </p:sp>
      <p:pic>
        <p:nvPicPr>
          <p:cNvPr id="17" name="Picture 16">
            <a:extLst>
              <a:ext uri="{FF2B5EF4-FFF2-40B4-BE49-F238E27FC236}">
                <a16:creationId xmlns:a16="http://schemas.microsoft.com/office/drawing/2014/main" id="{DE4E84E5-3A25-AE24-84E4-D71898F2013D}"/>
              </a:ext>
            </a:extLst>
          </p:cNvPr>
          <p:cNvPicPr>
            <a:picLocks noChangeAspect="1"/>
          </p:cNvPicPr>
          <p:nvPr/>
        </p:nvPicPr>
        <p:blipFill>
          <a:blip r:embed="rId2"/>
          <a:stretch>
            <a:fillRect/>
          </a:stretch>
        </p:blipFill>
        <p:spPr>
          <a:xfrm>
            <a:off x="1553497" y="3459347"/>
            <a:ext cx="7384025" cy="32360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3094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DCA210-B306-DBFD-465C-3FF06BE955FC}"/>
              </a:ext>
            </a:extLst>
          </p:cNvPr>
          <p:cNvSpPr txBox="1"/>
          <p:nvPr/>
        </p:nvSpPr>
        <p:spPr>
          <a:xfrm>
            <a:off x="0" y="0"/>
            <a:ext cx="6221361" cy="369332"/>
          </a:xfrm>
          <a:prstGeom prst="rect">
            <a:avLst/>
          </a:prstGeom>
          <a:noFill/>
        </p:spPr>
        <p:txBody>
          <a:bodyPr wrap="square">
            <a:spAutoFit/>
          </a:bodyPr>
          <a:lstStyle/>
          <a:p>
            <a:r>
              <a:rPr lang="en-IN" b="1" dirty="0" err="1"/>
              <a:t>LogicMasters</a:t>
            </a:r>
            <a:r>
              <a:rPr lang="en-IN" dirty="0"/>
              <a:t> ⚡</a:t>
            </a:r>
          </a:p>
        </p:txBody>
      </p:sp>
      <p:sp>
        <p:nvSpPr>
          <p:cNvPr id="5" name="TextBox 4">
            <a:extLst>
              <a:ext uri="{FF2B5EF4-FFF2-40B4-BE49-F238E27FC236}">
                <a16:creationId xmlns:a16="http://schemas.microsoft.com/office/drawing/2014/main" id="{0D09CC85-5C87-44E3-754B-459AEC7F9649}"/>
              </a:ext>
            </a:extLst>
          </p:cNvPr>
          <p:cNvSpPr txBox="1"/>
          <p:nvPr/>
        </p:nvSpPr>
        <p:spPr>
          <a:xfrm>
            <a:off x="1435509" y="-55560"/>
            <a:ext cx="7600336" cy="849784"/>
          </a:xfrm>
          <a:prstGeom prst="rect">
            <a:avLst/>
          </a:prstGeom>
          <a:noFill/>
        </p:spPr>
        <p:txBody>
          <a:bodyPr wrap="square">
            <a:spAutoFit/>
          </a:bodyPr>
          <a:lstStyle/>
          <a:p>
            <a:pPr algn="ctr">
              <a:lnSpc>
                <a:spcPts val="6480"/>
              </a:lnSpc>
            </a:pPr>
            <a:r>
              <a:rPr lang="en-US" sz="4400" b="1" dirty="0">
                <a:solidFill>
                  <a:srgbClr val="000000"/>
                </a:solidFill>
                <a:latin typeface="Times New Roman MT Bold"/>
                <a:ea typeface="Times New Roman MT Bold"/>
                <a:cs typeface="Times New Roman MT Bold"/>
                <a:sym typeface="Times New Roman MT Bold"/>
              </a:rPr>
              <a:t>Proposed Solution</a:t>
            </a:r>
          </a:p>
        </p:txBody>
      </p:sp>
      <p:sp>
        <p:nvSpPr>
          <p:cNvPr id="7" name="TextBox 6">
            <a:extLst>
              <a:ext uri="{FF2B5EF4-FFF2-40B4-BE49-F238E27FC236}">
                <a16:creationId xmlns:a16="http://schemas.microsoft.com/office/drawing/2014/main" id="{1BA59827-1934-06D6-FE6F-C96A5F067E4C}"/>
              </a:ext>
            </a:extLst>
          </p:cNvPr>
          <p:cNvSpPr txBox="1"/>
          <p:nvPr/>
        </p:nvSpPr>
        <p:spPr>
          <a:xfrm>
            <a:off x="255639" y="1032387"/>
            <a:ext cx="11110451" cy="2308324"/>
          </a:xfrm>
          <a:prstGeom prst="rect">
            <a:avLst/>
          </a:prstGeom>
          <a:noFill/>
        </p:spPr>
        <p:txBody>
          <a:bodyPr wrap="square">
            <a:spAutoFit/>
          </a:bodyPr>
          <a:lstStyle/>
          <a:p>
            <a:pPr>
              <a:buFont typeface="Arial" panose="020B0604020202020204" pitchFamily="34" charset="0"/>
              <a:buChar char="•"/>
            </a:pPr>
            <a:r>
              <a:rPr lang="en-US" b="1" dirty="0"/>
              <a:t>Hardware Setup:</a:t>
            </a:r>
            <a:r>
              <a:rPr lang="en-US" dirty="0"/>
              <a:t> Install RFID/QR scanners at entry &amp; exit gates. Each student uses a unique ID card to log entry and exit with timestamp.</a:t>
            </a:r>
          </a:p>
          <a:p>
            <a:pPr>
              <a:buFont typeface="Arial" panose="020B0604020202020204" pitchFamily="34" charset="0"/>
              <a:buChar char="•"/>
            </a:pPr>
            <a:r>
              <a:rPr lang="en-US" b="1" dirty="0"/>
              <a:t>Database &amp; Server:</a:t>
            </a:r>
            <a:r>
              <a:rPr lang="en-US" dirty="0"/>
              <a:t> Data is sent to a central server where attendance logs are stored securely and updated in real-time.</a:t>
            </a:r>
          </a:p>
          <a:p>
            <a:pPr>
              <a:buFont typeface="Arial" panose="020B0604020202020204" pitchFamily="34" charset="0"/>
              <a:buChar char="•"/>
            </a:pPr>
            <a:r>
              <a:rPr lang="en-US" b="1" dirty="0"/>
              <a:t>Application:</a:t>
            </a:r>
            <a:r>
              <a:rPr lang="en-US" dirty="0"/>
              <a:t> A mobile/web app allows staff to view attendance reports and students to check their records.</a:t>
            </a:r>
          </a:p>
          <a:p>
            <a:pPr>
              <a:buFont typeface="Arial" panose="020B0604020202020204" pitchFamily="34" charset="0"/>
              <a:buChar char="•"/>
            </a:pPr>
            <a:r>
              <a:rPr lang="en-US" b="1" dirty="0"/>
              <a:t>Security:</a:t>
            </a:r>
            <a:r>
              <a:rPr lang="en-US" dirty="0"/>
              <a:t> Encrypted data transfer, role-based access, and offline backup ensure reliability.</a:t>
            </a:r>
          </a:p>
          <a:p>
            <a:pPr>
              <a:buFont typeface="Arial" panose="020B0604020202020204" pitchFamily="34" charset="0"/>
              <a:buChar char="•"/>
            </a:pPr>
            <a:r>
              <a:rPr lang="en-US" b="1" dirty="0"/>
              <a:t>Future Scope:</a:t>
            </a:r>
            <a:r>
              <a:rPr lang="en-US" dirty="0"/>
              <a:t> Face recognition, AI-based analytics, parent notifications, and ERP integration.</a:t>
            </a:r>
          </a:p>
        </p:txBody>
      </p:sp>
      <p:pic>
        <p:nvPicPr>
          <p:cNvPr id="11" name="Picture 10">
            <a:extLst>
              <a:ext uri="{FF2B5EF4-FFF2-40B4-BE49-F238E27FC236}">
                <a16:creationId xmlns:a16="http://schemas.microsoft.com/office/drawing/2014/main" id="{D85F6514-191E-2440-2D46-6791EE74E580}"/>
              </a:ext>
            </a:extLst>
          </p:cNvPr>
          <p:cNvPicPr>
            <a:picLocks noChangeAspect="1"/>
          </p:cNvPicPr>
          <p:nvPr/>
        </p:nvPicPr>
        <p:blipFill>
          <a:blip r:embed="rId2"/>
          <a:stretch>
            <a:fillRect/>
          </a:stretch>
        </p:blipFill>
        <p:spPr>
          <a:xfrm>
            <a:off x="840658" y="3557105"/>
            <a:ext cx="8470490" cy="31967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4259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CEBAA3-8257-13A8-EC13-C610FCD80CD8}"/>
              </a:ext>
            </a:extLst>
          </p:cNvPr>
          <p:cNvSpPr txBox="1"/>
          <p:nvPr/>
        </p:nvSpPr>
        <p:spPr>
          <a:xfrm>
            <a:off x="0" y="0"/>
            <a:ext cx="2635045" cy="369332"/>
          </a:xfrm>
          <a:prstGeom prst="rect">
            <a:avLst/>
          </a:prstGeom>
          <a:noFill/>
        </p:spPr>
        <p:txBody>
          <a:bodyPr wrap="square">
            <a:spAutoFit/>
          </a:bodyPr>
          <a:lstStyle/>
          <a:p>
            <a:r>
              <a:rPr lang="en-IN" b="1" dirty="0" err="1"/>
              <a:t>LogicMasters</a:t>
            </a:r>
            <a:r>
              <a:rPr lang="en-IN" dirty="0"/>
              <a:t> ⚡</a:t>
            </a:r>
          </a:p>
        </p:txBody>
      </p:sp>
      <p:sp>
        <p:nvSpPr>
          <p:cNvPr id="5" name="TextBox 4">
            <a:extLst>
              <a:ext uri="{FF2B5EF4-FFF2-40B4-BE49-F238E27FC236}">
                <a16:creationId xmlns:a16="http://schemas.microsoft.com/office/drawing/2014/main" id="{2FD9FBA9-4A69-04C4-A217-E9A02E53D0E4}"/>
              </a:ext>
            </a:extLst>
          </p:cNvPr>
          <p:cNvSpPr txBox="1"/>
          <p:nvPr/>
        </p:nvSpPr>
        <p:spPr>
          <a:xfrm>
            <a:off x="1494503" y="-157316"/>
            <a:ext cx="7649496" cy="849784"/>
          </a:xfrm>
          <a:prstGeom prst="rect">
            <a:avLst/>
          </a:prstGeom>
          <a:noFill/>
        </p:spPr>
        <p:txBody>
          <a:bodyPr wrap="square">
            <a:spAutoFit/>
          </a:bodyPr>
          <a:lstStyle/>
          <a:p>
            <a:pPr algn="ctr">
              <a:lnSpc>
                <a:spcPts val="6480"/>
              </a:lnSpc>
            </a:pPr>
            <a:r>
              <a:rPr lang="en-US" sz="4400" b="1" dirty="0">
                <a:solidFill>
                  <a:srgbClr val="000000"/>
                </a:solidFill>
                <a:latin typeface="Times New Roman MT Bold"/>
                <a:ea typeface="Times New Roman MT Bold"/>
                <a:cs typeface="Times New Roman MT Bold"/>
                <a:sym typeface="Times New Roman MT Bold"/>
              </a:rPr>
              <a:t>Technical Approach</a:t>
            </a:r>
          </a:p>
        </p:txBody>
      </p:sp>
      <p:sp>
        <p:nvSpPr>
          <p:cNvPr id="7" name="Rectangle 2">
            <a:extLst>
              <a:ext uri="{FF2B5EF4-FFF2-40B4-BE49-F238E27FC236}">
                <a16:creationId xmlns:a16="http://schemas.microsoft.com/office/drawing/2014/main" id="{1243A2F9-BF2C-31B6-B47C-BCFCEABC027B}"/>
              </a:ext>
            </a:extLst>
          </p:cNvPr>
          <p:cNvSpPr>
            <a:spLocks noChangeArrowheads="1"/>
          </p:cNvSpPr>
          <p:nvPr/>
        </p:nvSpPr>
        <p:spPr bwMode="auto">
          <a:xfrm>
            <a:off x="698090" y="860260"/>
            <a:ext cx="1149391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Hardware Setup</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RFID/QR scanners at main gates.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Students scan ID while entering/exiting.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Scanner captures </a:t>
            </a:r>
            <a:r>
              <a:rPr kumimoji="0" lang="en-US" altLang="en-US" sz="1800" b="1" i="0" u="none" strike="noStrike" cap="none" normalizeH="0" baseline="0" dirty="0">
                <a:ln>
                  <a:noFill/>
                </a:ln>
                <a:solidFill>
                  <a:schemeClr val="tx1"/>
                </a:solidFill>
                <a:effectLst/>
                <a:latin typeface="Arial" panose="020B0604020202020204" pitchFamily="34" charset="0"/>
              </a:rPr>
              <a:t>ID + Timestamp</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2. Data Transmission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Scanner sends data to a </a:t>
            </a:r>
            <a:r>
              <a:rPr kumimoji="0" lang="en-US" altLang="en-US" sz="1800" b="1" i="0" u="none" strike="noStrike" cap="none" normalizeH="0" baseline="0" dirty="0">
                <a:ln>
                  <a:noFill/>
                </a:ln>
                <a:solidFill>
                  <a:schemeClr val="tx1"/>
                </a:solidFill>
                <a:effectLst/>
                <a:latin typeface="Arial" panose="020B0604020202020204" pitchFamily="34" charset="0"/>
              </a:rPr>
              <a:t>Central Server</a:t>
            </a:r>
            <a:r>
              <a:rPr kumimoji="0" lang="en-US" altLang="en-US" sz="1800" b="0" i="0" u="none" strike="noStrike" cap="none" normalizeH="0" baseline="0" dirty="0">
                <a:ln>
                  <a:noFill/>
                </a:ln>
                <a:solidFill>
                  <a:schemeClr val="tx1"/>
                </a:solidFill>
                <a:effectLst/>
                <a:latin typeface="Arial" panose="020B0604020202020204" pitchFamily="34" charset="0"/>
              </a:rPr>
              <a:t> via Wi-Fi/LAN.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Server processes and stores records.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3. Database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All logs stored in </a:t>
            </a:r>
            <a:r>
              <a:rPr kumimoji="0" lang="en-US" altLang="en-US" sz="1800" b="1" i="0" u="none" strike="noStrike" cap="none" normalizeH="0" baseline="0" dirty="0">
                <a:ln>
                  <a:noFill/>
                </a:ln>
                <a:solidFill>
                  <a:schemeClr val="tx1"/>
                </a:solidFill>
                <a:effectLst/>
                <a:latin typeface="Arial" panose="020B0604020202020204" pitchFamily="34" charset="0"/>
              </a:rPr>
              <a:t>secure database</a:t>
            </a:r>
            <a:r>
              <a:rPr kumimoji="0" lang="en-US" altLang="en-US" sz="1800" b="0" i="0" u="none" strike="noStrike" cap="none" normalizeH="0" baseline="0" dirty="0">
                <a:ln>
                  <a:noFill/>
                </a:ln>
                <a:solidFill>
                  <a:schemeClr val="tx1"/>
                </a:solidFill>
                <a:effectLst/>
                <a:latin typeface="Arial" panose="020B0604020202020204" pitchFamily="34" charset="0"/>
              </a:rPr>
              <a:t> (MySQL/Firebase).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Supports real-time data access.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4. Application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-Admin Panel (Web):</a:t>
            </a:r>
            <a:r>
              <a:rPr kumimoji="0" lang="en-US" altLang="en-US" sz="1800" b="0" i="0" u="none" strike="noStrike" cap="none" normalizeH="0" baseline="0" dirty="0">
                <a:ln>
                  <a:noFill/>
                </a:ln>
                <a:solidFill>
                  <a:schemeClr val="tx1"/>
                </a:solidFill>
                <a:effectLst/>
                <a:latin typeface="Arial" panose="020B0604020202020204" pitchFamily="34" charset="0"/>
              </a:rPr>
              <a:t> Attendance monitoring, reports.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-Student App (Mobile):</a:t>
            </a:r>
            <a:r>
              <a:rPr kumimoji="0" lang="en-US" altLang="en-US" sz="1800" b="0" i="0" u="none" strike="noStrike" cap="none" normalizeH="0" baseline="0" dirty="0">
                <a:ln>
                  <a:noFill/>
                </a:ln>
                <a:solidFill>
                  <a:schemeClr val="tx1"/>
                </a:solidFill>
                <a:effectLst/>
                <a:latin typeface="Arial" panose="020B0604020202020204" pitchFamily="34" charset="0"/>
              </a:rPr>
              <a:t> Personal attendance history.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5. Security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Encrypted data transfer.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Role-based access for staff and admin.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Offline backup in case of internet failure.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6. Future Scope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Face recognition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AI-based analytics.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Parent notifications via SMS/Email.</a:t>
            </a:r>
          </a:p>
        </p:txBody>
      </p:sp>
    </p:spTree>
    <p:extLst>
      <p:ext uri="{BB962C8B-B14F-4D97-AF65-F5344CB8AC3E}">
        <p14:creationId xmlns:p14="http://schemas.microsoft.com/office/powerpoint/2010/main" val="43671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D3BD0B-4251-9C9A-BB7E-B7301F6EBD2B}"/>
              </a:ext>
            </a:extLst>
          </p:cNvPr>
          <p:cNvSpPr txBox="1"/>
          <p:nvPr/>
        </p:nvSpPr>
        <p:spPr>
          <a:xfrm>
            <a:off x="2054943" y="0"/>
            <a:ext cx="7096432" cy="849784"/>
          </a:xfrm>
          <a:prstGeom prst="rect">
            <a:avLst/>
          </a:prstGeom>
          <a:noFill/>
        </p:spPr>
        <p:txBody>
          <a:bodyPr wrap="square">
            <a:spAutoFit/>
          </a:bodyPr>
          <a:lstStyle/>
          <a:p>
            <a:pPr algn="ctr">
              <a:lnSpc>
                <a:spcPts val="6480"/>
              </a:lnSpc>
            </a:pPr>
            <a:r>
              <a:rPr lang="en-US" sz="4400" b="1" dirty="0">
                <a:solidFill>
                  <a:srgbClr val="000000"/>
                </a:solidFill>
                <a:latin typeface="Times New Roman MT Bold"/>
                <a:ea typeface="Times New Roman MT Bold"/>
                <a:cs typeface="Times New Roman MT Bold"/>
                <a:sym typeface="Times New Roman MT Bold"/>
              </a:rPr>
              <a:t>Technical Approach</a:t>
            </a:r>
          </a:p>
        </p:txBody>
      </p:sp>
      <p:sp>
        <p:nvSpPr>
          <p:cNvPr id="5" name="TextBox 4">
            <a:extLst>
              <a:ext uri="{FF2B5EF4-FFF2-40B4-BE49-F238E27FC236}">
                <a16:creationId xmlns:a16="http://schemas.microsoft.com/office/drawing/2014/main" id="{1E3F9C9A-AB7E-DD9F-077C-54916BA7CD0E}"/>
              </a:ext>
            </a:extLst>
          </p:cNvPr>
          <p:cNvSpPr txBox="1"/>
          <p:nvPr/>
        </p:nvSpPr>
        <p:spPr>
          <a:xfrm>
            <a:off x="0" y="0"/>
            <a:ext cx="6516329" cy="369332"/>
          </a:xfrm>
          <a:prstGeom prst="rect">
            <a:avLst/>
          </a:prstGeom>
          <a:noFill/>
        </p:spPr>
        <p:txBody>
          <a:bodyPr wrap="square">
            <a:spAutoFit/>
          </a:bodyPr>
          <a:lstStyle/>
          <a:p>
            <a:r>
              <a:rPr lang="en-IN" b="1" dirty="0" err="1"/>
              <a:t>LogicMasters</a:t>
            </a:r>
            <a:r>
              <a:rPr lang="en-IN" dirty="0"/>
              <a:t> ⚡</a:t>
            </a:r>
          </a:p>
        </p:txBody>
      </p:sp>
      <p:pic>
        <p:nvPicPr>
          <p:cNvPr id="7" name="Picture 6">
            <a:extLst>
              <a:ext uri="{FF2B5EF4-FFF2-40B4-BE49-F238E27FC236}">
                <a16:creationId xmlns:a16="http://schemas.microsoft.com/office/drawing/2014/main" id="{EAE64C5E-ED8F-E243-AA3F-D344CE793CA1}"/>
              </a:ext>
            </a:extLst>
          </p:cNvPr>
          <p:cNvPicPr>
            <a:picLocks noChangeAspect="1"/>
          </p:cNvPicPr>
          <p:nvPr/>
        </p:nvPicPr>
        <p:blipFill>
          <a:blip r:embed="rId3"/>
          <a:stretch>
            <a:fillRect/>
          </a:stretch>
        </p:blipFill>
        <p:spPr>
          <a:xfrm>
            <a:off x="1052051" y="1069519"/>
            <a:ext cx="2944761" cy="5213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a:extLst>
              <a:ext uri="{FF2B5EF4-FFF2-40B4-BE49-F238E27FC236}">
                <a16:creationId xmlns:a16="http://schemas.microsoft.com/office/drawing/2014/main" id="{9295D899-0371-353A-E68E-E4CD0525FDBC}"/>
              </a:ext>
            </a:extLst>
          </p:cNvPr>
          <p:cNvPicPr>
            <a:picLocks noChangeAspect="1"/>
          </p:cNvPicPr>
          <p:nvPr/>
        </p:nvPicPr>
        <p:blipFill>
          <a:blip r:embed="rId4"/>
          <a:stretch>
            <a:fillRect/>
          </a:stretch>
        </p:blipFill>
        <p:spPr>
          <a:xfrm>
            <a:off x="4729316" y="1678440"/>
            <a:ext cx="5565057" cy="37489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3985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3AC2C-7C91-A619-D554-87F7ACE48368}"/>
              </a:ext>
            </a:extLst>
          </p:cNvPr>
          <p:cNvSpPr txBox="1"/>
          <p:nvPr/>
        </p:nvSpPr>
        <p:spPr>
          <a:xfrm>
            <a:off x="0" y="-1"/>
            <a:ext cx="2025445" cy="369332"/>
          </a:xfrm>
          <a:prstGeom prst="rect">
            <a:avLst/>
          </a:prstGeom>
          <a:noFill/>
        </p:spPr>
        <p:txBody>
          <a:bodyPr wrap="square">
            <a:spAutoFit/>
          </a:bodyPr>
          <a:lstStyle/>
          <a:p>
            <a:r>
              <a:rPr lang="en-IN" b="1" dirty="0" err="1"/>
              <a:t>LogicMasters</a:t>
            </a:r>
            <a:r>
              <a:rPr lang="en-IN" dirty="0"/>
              <a:t> ⚡</a:t>
            </a:r>
          </a:p>
        </p:txBody>
      </p:sp>
      <p:sp>
        <p:nvSpPr>
          <p:cNvPr id="7" name="TextBox 6">
            <a:extLst>
              <a:ext uri="{FF2B5EF4-FFF2-40B4-BE49-F238E27FC236}">
                <a16:creationId xmlns:a16="http://schemas.microsoft.com/office/drawing/2014/main" id="{AF9D06D7-196E-C5BC-4F6A-E49A732761DB}"/>
              </a:ext>
            </a:extLst>
          </p:cNvPr>
          <p:cNvSpPr txBox="1"/>
          <p:nvPr/>
        </p:nvSpPr>
        <p:spPr>
          <a:xfrm>
            <a:off x="3716594" y="142878"/>
            <a:ext cx="6287727" cy="769441"/>
          </a:xfrm>
          <a:prstGeom prst="rect">
            <a:avLst/>
          </a:prstGeom>
          <a:noFill/>
        </p:spPr>
        <p:txBody>
          <a:bodyPr wrap="square">
            <a:spAutoFit/>
          </a:bodyPr>
          <a:lstStyle/>
          <a:p>
            <a:r>
              <a:rPr lang="en-IN" sz="4400" dirty="0"/>
              <a:t>How It Works</a:t>
            </a:r>
          </a:p>
        </p:txBody>
      </p:sp>
      <p:sp>
        <p:nvSpPr>
          <p:cNvPr id="11" name="TextBox 10">
            <a:extLst>
              <a:ext uri="{FF2B5EF4-FFF2-40B4-BE49-F238E27FC236}">
                <a16:creationId xmlns:a16="http://schemas.microsoft.com/office/drawing/2014/main" id="{4C295312-23F2-CE6B-3223-F9197049AA8A}"/>
              </a:ext>
            </a:extLst>
          </p:cNvPr>
          <p:cNvSpPr txBox="1"/>
          <p:nvPr/>
        </p:nvSpPr>
        <p:spPr>
          <a:xfrm>
            <a:off x="1612491" y="997352"/>
            <a:ext cx="7624916" cy="2185214"/>
          </a:xfrm>
          <a:prstGeom prst="rect">
            <a:avLst/>
          </a:prstGeom>
          <a:noFill/>
        </p:spPr>
        <p:txBody>
          <a:bodyPr wrap="square">
            <a:spAutoFit/>
          </a:bodyPr>
          <a:lstStyle/>
          <a:p>
            <a:pPr>
              <a:buFont typeface="+mj-lt"/>
              <a:buAutoNum type="arabicPeriod"/>
            </a:pPr>
            <a:r>
              <a:rPr lang="en-US" sz="2000" dirty="0"/>
              <a:t>Student scans ID at gate.</a:t>
            </a:r>
          </a:p>
          <a:p>
            <a:pPr>
              <a:buFont typeface="+mj-lt"/>
              <a:buAutoNum type="arabicPeriod"/>
            </a:pPr>
            <a:r>
              <a:rPr lang="en-US" sz="2000" dirty="0"/>
              <a:t>Scanner captures ID + timestamp.</a:t>
            </a:r>
          </a:p>
          <a:p>
            <a:pPr>
              <a:buFont typeface="+mj-lt"/>
              <a:buAutoNum type="arabicPeriod"/>
            </a:pPr>
            <a:r>
              <a:rPr lang="en-US" sz="2000" dirty="0"/>
              <a:t>Data sent to central server.</a:t>
            </a:r>
          </a:p>
          <a:p>
            <a:pPr>
              <a:buFont typeface="+mj-lt"/>
              <a:buAutoNum type="arabicPeriod"/>
            </a:pPr>
            <a:r>
              <a:rPr lang="en-US" sz="2000" dirty="0"/>
              <a:t>Database stores attendance logs.</a:t>
            </a:r>
          </a:p>
          <a:p>
            <a:pPr>
              <a:buFont typeface="+mj-lt"/>
              <a:buAutoNum type="arabicPeriod"/>
            </a:pPr>
            <a:r>
              <a:rPr lang="en-US" sz="2000" dirty="0"/>
              <a:t>Admin checks reports, students view logs.</a:t>
            </a:r>
          </a:p>
          <a:p>
            <a:pPr>
              <a:buNone/>
            </a:pPr>
            <a:br>
              <a:rPr lang="en-US" dirty="0"/>
            </a:br>
            <a:endParaRPr lang="en-US" dirty="0"/>
          </a:p>
        </p:txBody>
      </p:sp>
      <p:pic>
        <p:nvPicPr>
          <p:cNvPr id="15" name="Picture 14">
            <a:extLst>
              <a:ext uri="{FF2B5EF4-FFF2-40B4-BE49-F238E27FC236}">
                <a16:creationId xmlns:a16="http://schemas.microsoft.com/office/drawing/2014/main" id="{96377048-07C7-4DC4-8427-4BCC6CA7FF9A}"/>
              </a:ext>
            </a:extLst>
          </p:cNvPr>
          <p:cNvPicPr>
            <a:picLocks noChangeAspect="1"/>
          </p:cNvPicPr>
          <p:nvPr/>
        </p:nvPicPr>
        <p:blipFill>
          <a:blip r:embed="rId2"/>
          <a:stretch>
            <a:fillRect/>
          </a:stretch>
        </p:blipFill>
        <p:spPr>
          <a:xfrm>
            <a:off x="1612491" y="2713703"/>
            <a:ext cx="4719483" cy="41442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82547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C81E9-9258-D0CF-894C-35328076D794}"/>
              </a:ext>
            </a:extLst>
          </p:cNvPr>
          <p:cNvSpPr txBox="1"/>
          <p:nvPr/>
        </p:nvSpPr>
        <p:spPr>
          <a:xfrm>
            <a:off x="3923071" y="0"/>
            <a:ext cx="6270522" cy="769441"/>
          </a:xfrm>
          <a:prstGeom prst="rect">
            <a:avLst/>
          </a:prstGeom>
          <a:noFill/>
        </p:spPr>
        <p:txBody>
          <a:bodyPr wrap="square">
            <a:spAutoFit/>
          </a:bodyPr>
          <a:lstStyle/>
          <a:p>
            <a:r>
              <a:rPr lang="en-IN" sz="4400" dirty="0"/>
              <a:t>Features</a:t>
            </a:r>
          </a:p>
        </p:txBody>
      </p:sp>
      <p:sp>
        <p:nvSpPr>
          <p:cNvPr id="5" name="TextBox 4">
            <a:extLst>
              <a:ext uri="{FF2B5EF4-FFF2-40B4-BE49-F238E27FC236}">
                <a16:creationId xmlns:a16="http://schemas.microsoft.com/office/drawing/2014/main" id="{5C3DE8D2-9BD0-3022-3494-D5D0309D77F3}"/>
              </a:ext>
            </a:extLst>
          </p:cNvPr>
          <p:cNvSpPr txBox="1"/>
          <p:nvPr/>
        </p:nvSpPr>
        <p:spPr>
          <a:xfrm>
            <a:off x="0" y="-1"/>
            <a:ext cx="3313471" cy="369332"/>
          </a:xfrm>
          <a:prstGeom prst="rect">
            <a:avLst/>
          </a:prstGeom>
          <a:noFill/>
        </p:spPr>
        <p:txBody>
          <a:bodyPr wrap="square">
            <a:spAutoFit/>
          </a:bodyPr>
          <a:lstStyle/>
          <a:p>
            <a:r>
              <a:rPr lang="en-IN" b="1" dirty="0" err="1"/>
              <a:t>LogicMasters</a:t>
            </a:r>
            <a:r>
              <a:rPr lang="en-IN" dirty="0"/>
              <a:t> ⚡</a:t>
            </a:r>
          </a:p>
        </p:txBody>
      </p:sp>
      <p:sp>
        <p:nvSpPr>
          <p:cNvPr id="7" name="TextBox 6">
            <a:extLst>
              <a:ext uri="{FF2B5EF4-FFF2-40B4-BE49-F238E27FC236}">
                <a16:creationId xmlns:a16="http://schemas.microsoft.com/office/drawing/2014/main" id="{C4A5DB8F-BB85-757D-7C17-32B2A13C8B2C}"/>
              </a:ext>
            </a:extLst>
          </p:cNvPr>
          <p:cNvSpPr txBox="1"/>
          <p:nvPr/>
        </p:nvSpPr>
        <p:spPr>
          <a:xfrm>
            <a:off x="1700981" y="1012723"/>
            <a:ext cx="7010399" cy="4801314"/>
          </a:xfrm>
          <a:prstGeom prst="rect">
            <a:avLst/>
          </a:prstGeom>
          <a:noFill/>
        </p:spPr>
        <p:txBody>
          <a:bodyPr wrap="square">
            <a:spAutoFit/>
          </a:bodyPr>
          <a:lstStyle/>
          <a:p>
            <a:pPr>
              <a:buNone/>
            </a:pPr>
            <a:r>
              <a:rPr lang="en-IN" b="1" dirty="0"/>
              <a:t>✨ Features of Smart Attendance System:-</a:t>
            </a:r>
          </a:p>
          <a:p>
            <a:pPr>
              <a:buNone/>
            </a:pPr>
            <a:endParaRPr lang="en-IN" b="1" dirty="0"/>
          </a:p>
          <a:p>
            <a:pPr>
              <a:buNone/>
            </a:pPr>
            <a:r>
              <a:rPr lang="en-IN" dirty="0"/>
              <a:t>🔑 </a:t>
            </a:r>
            <a:r>
              <a:rPr lang="en-IN" b="1" dirty="0"/>
              <a:t>Easy ID Scanning</a:t>
            </a:r>
            <a:r>
              <a:rPr lang="en-IN" dirty="0"/>
              <a:t> – Students just scan RFID/QR at entry &amp; exit.</a:t>
            </a:r>
            <a:br>
              <a:rPr lang="en-IN" dirty="0"/>
            </a:br>
            <a:r>
              <a:rPr lang="en-IN" dirty="0"/>
              <a:t>📊 </a:t>
            </a:r>
            <a:r>
              <a:rPr lang="en-IN" b="1" dirty="0"/>
              <a:t>Real-Time Attendance</a:t>
            </a:r>
            <a:r>
              <a:rPr lang="en-IN" dirty="0"/>
              <a:t> – Live tracking of student presence on campus.</a:t>
            </a:r>
            <a:br>
              <a:rPr lang="en-IN" dirty="0"/>
            </a:br>
            <a:r>
              <a:rPr lang="en-IN" dirty="0"/>
              <a:t>📱 </a:t>
            </a:r>
            <a:r>
              <a:rPr lang="en-IN" b="1" dirty="0"/>
              <a:t>Mobile &amp; Web App</a:t>
            </a:r>
            <a:r>
              <a:rPr lang="en-IN" dirty="0"/>
              <a:t> – Students and staff can access records anytime.</a:t>
            </a:r>
            <a:br>
              <a:rPr lang="en-IN" dirty="0"/>
            </a:br>
            <a:r>
              <a:rPr lang="en-IN" dirty="0"/>
              <a:t>🔒 </a:t>
            </a:r>
            <a:r>
              <a:rPr lang="en-IN" b="1" dirty="0"/>
              <a:t>Secure Data</a:t>
            </a:r>
            <a:r>
              <a:rPr lang="en-IN" dirty="0"/>
              <a:t> – Encrypted logs with role-based access control.</a:t>
            </a:r>
            <a:br>
              <a:rPr lang="en-IN" dirty="0"/>
            </a:br>
            <a:r>
              <a:rPr lang="en-IN" dirty="0"/>
              <a:t>⚡ </a:t>
            </a:r>
            <a:r>
              <a:rPr lang="en-IN" b="1" dirty="0"/>
              <a:t>Time-Saving</a:t>
            </a:r>
            <a:r>
              <a:rPr lang="en-IN" dirty="0"/>
              <a:t> – No manual registers, fully automated process.</a:t>
            </a:r>
            <a:br>
              <a:rPr lang="en-IN" dirty="0"/>
            </a:br>
            <a:r>
              <a:rPr lang="en-IN" dirty="0"/>
              <a:t>📢 </a:t>
            </a:r>
            <a:r>
              <a:rPr lang="en-IN" b="1" dirty="0"/>
              <a:t>Instant Notifications</a:t>
            </a:r>
            <a:r>
              <a:rPr lang="en-IN" dirty="0"/>
              <a:t> – Alerts for late entry, early leave, or absence.</a:t>
            </a:r>
            <a:br>
              <a:rPr lang="en-IN" dirty="0"/>
            </a:br>
            <a:r>
              <a:rPr lang="en-IN" dirty="0"/>
              <a:t>📈 </a:t>
            </a:r>
            <a:r>
              <a:rPr lang="en-IN" b="1" dirty="0"/>
              <a:t>Detailed Reports</a:t>
            </a:r>
            <a:r>
              <a:rPr lang="en-IN" dirty="0"/>
              <a:t> – Daily, weekly, and monthly attendance analytics.</a:t>
            </a:r>
            <a:br>
              <a:rPr lang="en-IN" dirty="0"/>
            </a:br>
            <a:r>
              <a:rPr lang="en-IN" dirty="0"/>
              <a:t>🔧 </a:t>
            </a:r>
            <a:r>
              <a:rPr lang="en-IN" b="1" dirty="0"/>
              <a:t>Offline Backup</a:t>
            </a:r>
            <a:r>
              <a:rPr lang="en-IN" dirty="0"/>
              <a:t> – Works even if internet is down, syncs later.</a:t>
            </a:r>
            <a:br>
              <a:rPr lang="en-IN" dirty="0"/>
            </a:br>
            <a:r>
              <a:rPr lang="en-IN" dirty="0"/>
              <a:t>🤖 </a:t>
            </a:r>
            <a:r>
              <a:rPr lang="en-IN" b="1" dirty="0"/>
              <a:t>Future Ready</a:t>
            </a:r>
            <a:r>
              <a:rPr lang="en-IN" dirty="0"/>
              <a:t> – AI analytics, face recognition &amp; ERP integration.</a:t>
            </a:r>
          </a:p>
        </p:txBody>
      </p:sp>
    </p:spTree>
    <p:extLst>
      <p:ext uri="{BB962C8B-B14F-4D97-AF65-F5344CB8AC3E}">
        <p14:creationId xmlns:p14="http://schemas.microsoft.com/office/powerpoint/2010/main" val="412897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B3C8E-2219-63D2-D570-D3B90A2F7609}"/>
              </a:ext>
            </a:extLst>
          </p:cNvPr>
          <p:cNvSpPr txBox="1"/>
          <p:nvPr/>
        </p:nvSpPr>
        <p:spPr>
          <a:xfrm>
            <a:off x="4886632" y="186813"/>
            <a:ext cx="2418735" cy="830997"/>
          </a:xfrm>
          <a:prstGeom prst="rect">
            <a:avLst/>
          </a:prstGeom>
          <a:noFill/>
        </p:spPr>
        <p:txBody>
          <a:bodyPr wrap="square">
            <a:spAutoFit/>
          </a:bodyPr>
          <a:lstStyle/>
          <a:p>
            <a:r>
              <a:rPr lang="en-IN" sz="2400" dirty="0"/>
              <a:t>Future Scope</a:t>
            </a:r>
          </a:p>
          <a:p>
            <a:r>
              <a:rPr lang="en-IN" sz="2400" dirty="0"/>
              <a:t>  </a:t>
            </a:r>
          </a:p>
        </p:txBody>
      </p:sp>
      <p:sp>
        <p:nvSpPr>
          <p:cNvPr id="5" name="TextBox 4">
            <a:extLst>
              <a:ext uri="{FF2B5EF4-FFF2-40B4-BE49-F238E27FC236}">
                <a16:creationId xmlns:a16="http://schemas.microsoft.com/office/drawing/2014/main" id="{CC9D3CFD-5B27-348E-8B57-E717241B32CC}"/>
              </a:ext>
            </a:extLst>
          </p:cNvPr>
          <p:cNvSpPr txBox="1"/>
          <p:nvPr/>
        </p:nvSpPr>
        <p:spPr>
          <a:xfrm>
            <a:off x="1" y="-1"/>
            <a:ext cx="4267200" cy="369332"/>
          </a:xfrm>
          <a:prstGeom prst="rect">
            <a:avLst/>
          </a:prstGeom>
          <a:noFill/>
        </p:spPr>
        <p:txBody>
          <a:bodyPr wrap="square">
            <a:spAutoFit/>
          </a:bodyPr>
          <a:lstStyle/>
          <a:p>
            <a:r>
              <a:rPr lang="en-IN" b="1" dirty="0" err="1"/>
              <a:t>LogicMasters</a:t>
            </a:r>
            <a:r>
              <a:rPr lang="en-IN" dirty="0"/>
              <a:t> ⚡</a:t>
            </a:r>
          </a:p>
        </p:txBody>
      </p:sp>
      <p:sp>
        <p:nvSpPr>
          <p:cNvPr id="7" name="TextBox 6">
            <a:extLst>
              <a:ext uri="{FF2B5EF4-FFF2-40B4-BE49-F238E27FC236}">
                <a16:creationId xmlns:a16="http://schemas.microsoft.com/office/drawing/2014/main" id="{C38CD21E-3C19-DEBD-86ED-FF0C9B5DDD6B}"/>
              </a:ext>
            </a:extLst>
          </p:cNvPr>
          <p:cNvSpPr txBox="1"/>
          <p:nvPr/>
        </p:nvSpPr>
        <p:spPr>
          <a:xfrm>
            <a:off x="2074606" y="1261181"/>
            <a:ext cx="7000568" cy="3416320"/>
          </a:xfrm>
          <a:prstGeom prst="rect">
            <a:avLst/>
          </a:prstGeom>
          <a:noFill/>
        </p:spPr>
        <p:txBody>
          <a:bodyPr wrap="square">
            <a:spAutoFit/>
          </a:bodyPr>
          <a:lstStyle/>
          <a:p>
            <a:pPr>
              <a:buFont typeface="+mj-lt"/>
              <a:buAutoNum type="arabicPeriod"/>
            </a:pPr>
            <a:r>
              <a:rPr lang="en-US" b="1" dirty="0"/>
              <a:t>Face Recognition</a:t>
            </a:r>
            <a:r>
              <a:rPr lang="en-US" dirty="0"/>
              <a:t> – Attendance without ID card, just by face scan.</a:t>
            </a:r>
          </a:p>
          <a:p>
            <a:pPr>
              <a:buFont typeface="+mj-lt"/>
              <a:buAutoNum type="arabicPeriod"/>
            </a:pPr>
            <a:r>
              <a:rPr lang="en-US" b="1" dirty="0"/>
              <a:t>Parent Notifications</a:t>
            </a:r>
            <a:r>
              <a:rPr lang="en-US" dirty="0"/>
              <a:t> – Parents will get SMS or email if student is absent or late.</a:t>
            </a:r>
          </a:p>
          <a:p>
            <a:pPr>
              <a:buFont typeface="+mj-lt"/>
              <a:buAutoNum type="arabicPeriod"/>
            </a:pPr>
            <a:r>
              <a:rPr lang="en-US" b="1" dirty="0"/>
              <a:t>AI Analytics</a:t>
            </a:r>
            <a:r>
              <a:rPr lang="en-US" dirty="0"/>
              <a:t> – System can show trends like most late students, overall discipline, etc.</a:t>
            </a:r>
          </a:p>
          <a:p>
            <a:pPr>
              <a:buFont typeface="+mj-lt"/>
              <a:buAutoNum type="arabicPeriod"/>
            </a:pPr>
            <a:r>
              <a:rPr lang="en-US" b="1" dirty="0"/>
              <a:t>ERP Integration</a:t>
            </a:r>
            <a:r>
              <a:rPr lang="en-US" dirty="0"/>
              <a:t> – Can be connected with exam system, fee management, and academics.</a:t>
            </a:r>
          </a:p>
          <a:p>
            <a:pPr>
              <a:buFont typeface="+mj-lt"/>
              <a:buAutoNum type="arabicPeriod"/>
            </a:pPr>
            <a:r>
              <a:rPr lang="en-US" b="1" dirty="0"/>
              <a:t>Cloud Storage</a:t>
            </a:r>
            <a:r>
              <a:rPr lang="en-US" dirty="0"/>
              <a:t> – Attendance data can be stored safely online and accessed anytime.</a:t>
            </a:r>
          </a:p>
          <a:p>
            <a:pPr>
              <a:buFont typeface="+mj-lt"/>
              <a:buAutoNum type="arabicPeriod"/>
            </a:pPr>
            <a:r>
              <a:rPr lang="en-US" b="1" dirty="0"/>
              <a:t>Use in Other Places</a:t>
            </a:r>
            <a:r>
              <a:rPr lang="en-US" dirty="0"/>
              <a:t> – Not only colleges, but also offices, hostels, and libraries.</a:t>
            </a:r>
          </a:p>
        </p:txBody>
      </p:sp>
    </p:spTree>
    <p:extLst>
      <p:ext uri="{BB962C8B-B14F-4D97-AF65-F5344CB8AC3E}">
        <p14:creationId xmlns:p14="http://schemas.microsoft.com/office/powerpoint/2010/main" val="37859752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197</TotalTime>
  <Words>967</Words>
  <Application>Microsoft Office PowerPoint</Application>
  <PresentationFormat>Widescreen</PresentationFormat>
  <Paragraphs>97</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Bold</vt:lpstr>
      <vt:lpstr>Calibri</vt:lpstr>
      <vt:lpstr>Garamond Bold</vt:lpstr>
      <vt:lpstr>Times New Roman MT Bold</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Sneha Suryawanshi</dc:creator>
  <cp:lastModifiedBy>Sneha Suryawanshi</cp:lastModifiedBy>
  <cp:revision>1</cp:revision>
  <dcterms:created xsi:type="dcterms:W3CDTF">2025-10-05T02:58:44Z</dcterms:created>
  <dcterms:modified xsi:type="dcterms:W3CDTF">2025-10-05T06:16:05Z</dcterms:modified>
</cp:coreProperties>
</file>